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370" r:id="rId4"/>
    <p:sldId id="371" r:id="rId5"/>
    <p:sldId id="372" r:id="rId6"/>
    <p:sldId id="373" r:id="rId7"/>
    <p:sldId id="376" r:id="rId8"/>
    <p:sldId id="377" r:id="rId9"/>
    <p:sldId id="378" r:id="rId10"/>
    <p:sldId id="375" r:id="rId11"/>
    <p:sldId id="379" r:id="rId12"/>
    <p:sldId id="339" r:id="rId13"/>
    <p:sldId id="340" r:id="rId14"/>
    <p:sldId id="335" r:id="rId15"/>
    <p:sldId id="265" r:id="rId16"/>
    <p:sldId id="336" r:id="rId17"/>
    <p:sldId id="347" r:id="rId18"/>
    <p:sldId id="349" r:id="rId19"/>
    <p:sldId id="351" r:id="rId20"/>
    <p:sldId id="352" r:id="rId21"/>
    <p:sldId id="353" r:id="rId22"/>
    <p:sldId id="354" r:id="rId23"/>
    <p:sldId id="338" r:id="rId24"/>
    <p:sldId id="345" r:id="rId25"/>
    <p:sldId id="337" r:id="rId26"/>
    <p:sldId id="355" r:id="rId27"/>
    <p:sldId id="357" r:id="rId28"/>
    <p:sldId id="344" r:id="rId29"/>
    <p:sldId id="342" r:id="rId30"/>
    <p:sldId id="343" r:id="rId31"/>
    <p:sldId id="358" r:id="rId32"/>
    <p:sldId id="359" r:id="rId33"/>
    <p:sldId id="360" r:id="rId34"/>
    <p:sldId id="361" r:id="rId35"/>
    <p:sldId id="362" r:id="rId36"/>
    <p:sldId id="364" r:id="rId37"/>
    <p:sldId id="363" r:id="rId38"/>
    <p:sldId id="365" r:id="rId39"/>
    <p:sldId id="366" r:id="rId40"/>
    <p:sldId id="367" r:id="rId41"/>
    <p:sldId id="368" r:id="rId42"/>
    <p:sldId id="369" r:id="rId43"/>
    <p:sldId id="341" r:id="rId44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288" y="-104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35352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Garamond"/>
        <a:ea typeface="Garamond"/>
        <a:cs typeface="Garamond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1pPr>
            <a:lvl2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2pPr>
            <a:lvl3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3pPr>
            <a:lvl4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4pPr>
            <a:lvl5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169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8591339" y="508829"/>
            <a:ext cx="371897" cy="35394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Garamond"/>
                <a:ea typeface="Garamond"/>
                <a:cs typeface="Garamond"/>
                <a:sym typeface="Trebuchet MS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183" name="Shape 183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8591339" y="508829"/>
            <a:ext cx="371897" cy="35394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Garamond"/>
                <a:ea typeface="Garamond"/>
                <a:cs typeface="Garamond"/>
                <a:sym typeface="Trebuchet MS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rPr dirty="0"/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44293" y="4787900"/>
            <a:ext cx="474489" cy="4565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Garamond"/>
                <a:ea typeface="Garamond"/>
                <a:cs typeface="Garamond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4" r:id="rId13"/>
    <p:sldLayoutId id="2147483665" r:id="rId14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m.company.com/" TargetMode="External"/><Relationship Id="rId3" Type="http://schemas.openxmlformats.org/officeDocument/2006/relationships/hyperlink" Target="http://company.com/mobile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company.co/data.json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194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Week </a:t>
            </a:r>
            <a:r>
              <a:rPr lang="en-AU" dirty="0" smtClean="0"/>
              <a:t>4</a:t>
            </a:r>
            <a:r>
              <a:rPr dirty="0" smtClean="0"/>
              <a:t> </a:t>
            </a:r>
            <a:r>
              <a:rPr lang="en-US" dirty="0" smtClean="0"/>
              <a:t>–</a:t>
            </a:r>
            <a:r>
              <a:rPr lang="en-AU" dirty="0" smtClean="0"/>
              <a:t> Acquiring Data Sets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Australian Government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data.gov.au</a:t>
            </a:r>
            <a:endParaRPr lang="en-US" dirty="0" smtClean="0"/>
          </a:p>
          <a:p>
            <a:r>
              <a:rPr lang="en-US" dirty="0" err="1" smtClean="0"/>
              <a:t>data.nsw.gov.au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4810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85" name="Shape 98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86" name="Shape 98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LAB:</a:t>
            </a:r>
            <a:br>
              <a:rPr lang="en-AU" dirty="0" smtClean="0"/>
            </a:br>
            <a:r>
              <a:rPr lang="en-AU" sz="4000" dirty="0" smtClean="0"/>
              <a:t>Plot one of the following:</a:t>
            </a:r>
            <a:br>
              <a:rPr lang="en-AU" sz="4000" dirty="0" smtClean="0"/>
            </a:br>
            <a:r>
              <a:rPr lang="en-AU" sz="4000" dirty="0" smtClean="0"/>
              <a:t/>
            </a:r>
            <a:br>
              <a:rPr lang="en-AU" sz="4000" dirty="0" smtClean="0"/>
            </a:br>
            <a:r>
              <a:rPr lang="en-AU" sz="3600" dirty="0" smtClean="0"/>
              <a:t>- Westpac’s share price over the last year</a:t>
            </a:r>
            <a:br>
              <a:rPr lang="en-AU" sz="3600" dirty="0" smtClean="0"/>
            </a:br>
            <a:r>
              <a:rPr lang="en-AU" sz="3600" dirty="0" smtClean="0"/>
              <a:t>- GDP of some obscure European country</a:t>
            </a:r>
            <a:br>
              <a:rPr lang="en-AU" sz="3600" dirty="0" smtClean="0"/>
            </a:br>
            <a:r>
              <a:rPr lang="en-AU" sz="3600" dirty="0" smtClean="0"/>
              <a:t>- Illiteracy rates in an African nation</a:t>
            </a:r>
            <a:br>
              <a:rPr lang="en-AU" sz="3600" dirty="0" smtClean="0"/>
            </a:br>
            <a:r>
              <a:rPr lang="en-AU" sz="3600" dirty="0" smtClean="0"/>
              <a:t>- The EURO to Vatu exchange rate</a:t>
            </a:r>
            <a:br>
              <a:rPr lang="en-AU" sz="3600" dirty="0" smtClean="0"/>
            </a:br>
            <a:r>
              <a:rPr lang="en-AU" sz="3600" dirty="0" smtClean="0"/>
              <a:t>- Air pollution in India or China</a:t>
            </a:r>
            <a:r>
              <a:rPr lang="en-AU" sz="4000" dirty="0" smtClean="0"/>
              <a:t/>
            </a:r>
            <a:br>
              <a:rPr lang="en-AU" sz="4000" dirty="0" smtClean="0"/>
            </a:br>
            <a:r>
              <a:rPr lang="en-AU" sz="4000" dirty="0" smtClean="0"/>
              <a:t/>
            </a:r>
            <a:br>
              <a:rPr lang="en-AU" sz="4000" dirty="0" smtClean="0"/>
            </a:br>
            <a:r>
              <a:rPr lang="en-AU" sz="4000" dirty="0" smtClean="0"/>
              <a:t/>
            </a:r>
            <a:br>
              <a:rPr lang="en-AU" sz="4000" dirty="0" smtClean="0"/>
            </a:br>
            <a:endParaRPr dirty="0"/>
          </a:p>
        </p:txBody>
      </p:sp>
      <p:sp>
        <p:nvSpPr>
          <p:cNvPr id="987" name="Shape 98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93387465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85" name="Shape 98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86" name="Shape 98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dirty="0" smtClean="0"/>
              <a:t>SCRAPING</a:t>
            </a:r>
            <a:r>
              <a:rPr lang="en-AU" dirty="0" smtClean="0"/>
              <a:t> WEB TEXT</a:t>
            </a:r>
            <a:endParaRPr dirty="0"/>
          </a:p>
        </p:txBody>
      </p:sp>
      <p:sp>
        <p:nvSpPr>
          <p:cNvPr id="987" name="Shape 98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94600640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90" name="Shape 99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91" name="Shape 9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92" name="Shape 9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93" name="Shape 993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994" name="Shape 9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WEB SCRAPING</a:t>
            </a:r>
          </a:p>
        </p:txBody>
      </p:sp>
      <p:sp>
        <p:nvSpPr>
          <p:cNvPr id="995" name="Shape 9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dirty="0"/>
              <a:t>Using a program to download and process a website</a:t>
            </a:r>
          </a:p>
          <a:p>
            <a:pPr>
              <a:spcBef>
                <a:spcPts val="1200"/>
              </a:spcBef>
            </a:pPr>
            <a:r>
              <a:rPr dirty="0"/>
              <a:t>Lots of websites have API’s which can be used to collect data - </a:t>
            </a:r>
            <a:r>
              <a:rPr dirty="0">
                <a:solidFill>
                  <a:srgbClr val="C82506"/>
                </a:solidFill>
              </a:rPr>
              <a:t>START WITH THIS</a:t>
            </a:r>
          </a:p>
          <a:p>
            <a:pPr>
              <a:spcBef>
                <a:spcPts val="1200"/>
              </a:spcBef>
            </a:pPr>
            <a:r>
              <a:rPr dirty="0"/>
              <a:t>If they don’t have an API you will need to download the material yourself (or get a freelancer to do it)</a:t>
            </a:r>
          </a:p>
        </p:txBody>
      </p:sp>
    </p:spTree>
    <p:extLst>
      <p:ext uri="{BB962C8B-B14F-4D97-AF65-F5344CB8AC3E}">
        <p14:creationId xmlns:p14="http://schemas.microsoft.com/office/powerpoint/2010/main" val="29981669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Things you might want to 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249295" cy="4030980"/>
          </a:xfrm>
        </p:spPr>
        <p:txBody>
          <a:bodyPr/>
          <a:lstStyle/>
          <a:p>
            <a:r>
              <a:rPr lang="en-US" dirty="0" smtClean="0"/>
              <a:t>Download every page from a public website</a:t>
            </a:r>
          </a:p>
          <a:p>
            <a:r>
              <a:rPr lang="en-US" dirty="0" smtClean="0"/>
              <a:t>Access a large number of sites across many </a:t>
            </a:r>
            <a:r>
              <a:rPr lang="en-US" dirty="0" err="1" smtClean="0"/>
              <a:t>organisations</a:t>
            </a:r>
            <a:endParaRPr lang="en-US" dirty="0" smtClean="0"/>
          </a:p>
          <a:p>
            <a:r>
              <a:rPr lang="en-US" dirty="0" smtClean="0"/>
              <a:t>Use a web-based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918" y="983297"/>
            <a:ext cx="3736894" cy="389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892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2" name="Shape 2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55653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If you want </a:t>
            </a:r>
            <a:r>
              <a:rPr lang="en-AU" i="1" dirty="0" smtClean="0"/>
              <a:t>every</a:t>
            </a:r>
            <a:r>
              <a:rPr lang="en-AU" dirty="0" smtClean="0"/>
              <a:t> page on a web site: </a:t>
            </a:r>
            <a:r>
              <a:rPr lang="en-AU" dirty="0" err="1" smtClean="0"/>
              <a:t>wget</a:t>
            </a:r>
            <a:endParaRPr dirty="0"/>
          </a:p>
        </p:txBody>
      </p:sp>
      <p:sp>
        <p:nvSpPr>
          <p:cNvPr id="274" name="Shape 274"/>
          <p:cNvSpPr/>
          <p:nvPr/>
        </p:nvSpPr>
        <p:spPr>
          <a:xfrm>
            <a:off x="454024" y="1429572"/>
            <a:ext cx="440067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4024" y="3544144"/>
            <a:ext cx="785982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err="1">
                <a:latin typeface="Courier New"/>
                <a:ea typeface="Garamond"/>
                <a:cs typeface="Courier New"/>
              </a:rPr>
              <a:t>w</a:t>
            </a:r>
            <a:r>
              <a:rPr kumimoji="0" lang="en-US" sz="18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ea typeface="Garamond"/>
                <a:cs typeface="Courier New"/>
                <a:sym typeface="Helvetica"/>
              </a:rPr>
              <a:t>get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ea typeface="Garamond"/>
                <a:cs typeface="Courier New"/>
                <a:sym typeface="Helvetica"/>
              </a:rPr>
              <a:t> -</a:t>
            </a:r>
            <a:r>
              <a:rPr kumimoji="0" lang="en-US" sz="1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ea typeface="Garamond"/>
                <a:cs typeface="Courier New"/>
                <a:sym typeface="Helvetica"/>
              </a:rPr>
              <a:t>-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ea typeface="Garamond"/>
                <a:cs typeface="Courier New"/>
                <a:sym typeface="Helvetica"/>
              </a:rPr>
              <a:t>mirror http://</a:t>
            </a:r>
            <a:r>
              <a:rPr kumimoji="0" lang="en-US" sz="1800" b="1" i="1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ea typeface="Garamond"/>
                <a:cs typeface="Courier New"/>
                <a:sym typeface="Helvetica"/>
              </a:rPr>
              <a:t>username:password@</a:t>
            </a:r>
            <a:r>
              <a:rPr kumimoji="0" lang="en-US" sz="18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ea typeface="Garamond"/>
                <a:cs typeface="Courier New"/>
                <a:sym typeface="Helvetica"/>
              </a:rPr>
              <a:t>website.com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ea typeface="Garamond"/>
                <a:cs typeface="Courier New"/>
                <a:sym typeface="Helvetica"/>
              </a:rPr>
              <a:t>/path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ourier New"/>
              <a:ea typeface="Garamond"/>
              <a:cs typeface="Courier New"/>
              <a:sym typeface="Helvetica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932697"/>
              </p:ext>
            </p:extLst>
          </p:nvPr>
        </p:nvGraphicFramePr>
        <p:xfrm>
          <a:off x="454024" y="1285614"/>
          <a:ext cx="8451851" cy="1188720"/>
        </p:xfrm>
        <a:graphic>
          <a:graphicData uri="http://schemas.openxmlformats.org/drawingml/2006/table">
            <a:tbl>
              <a:tblPr>
                <a:effectLst>
                  <a:outerShdw blurRad="63500" dir="13500000" kx="2700000" rotWithShape="0">
                    <a:srgbClr val="000000">
                      <a:alpha val="15000"/>
                    </a:srgbClr>
                  </a:outerShdw>
                </a:effectLst>
                <a:tableStyleId>{8F44A2F1-9E1F-4B54-A3A2-5F16C0AD49E2}</a:tableStyleId>
              </a:tblPr>
              <a:tblGrid>
                <a:gridCol w="1450851"/>
                <a:gridCol w="70010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aramond"/>
                          <a:ea typeface="Garamond"/>
                          <a:cs typeface="Garamond"/>
                        </a:rPr>
                        <a:t>Windows</a:t>
                      </a:r>
                      <a:endParaRPr lang="en-US" sz="2000" dirty="0">
                        <a:solidFill>
                          <a:schemeClr val="bg1"/>
                        </a:solidFill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ea typeface="Garamond"/>
                          <a:cs typeface="Courier New"/>
                        </a:rPr>
                        <a:t>http://gnuwin32.sourceforge.net/packages/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ea typeface="Garamond"/>
                          <a:cs typeface="Courier New"/>
                        </a:rPr>
                        <a:t>wget.htm</a:t>
                      </a:r>
                      <a:endParaRPr lang="en-US" sz="1800" dirty="0">
                        <a:solidFill>
                          <a:schemeClr val="bg1"/>
                        </a:solidFill>
                        <a:latin typeface="Courier New"/>
                        <a:ea typeface="Garamond"/>
                        <a:cs typeface="Courier New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aramond"/>
                          <a:ea typeface="Garamond"/>
                          <a:cs typeface="Garamond"/>
                        </a:rPr>
                        <a:t>OSX</a:t>
                      </a:r>
                      <a:endParaRPr lang="en-US" sz="2000" dirty="0">
                        <a:solidFill>
                          <a:schemeClr val="bg1"/>
                        </a:solidFill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ea typeface="Garamond"/>
                          <a:cs typeface="Courier New"/>
                        </a:rPr>
                        <a:t>http://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ea typeface="Garamond"/>
                          <a:cs typeface="Courier New"/>
                        </a:rPr>
                        <a:t>rudix.org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ea typeface="Garamond"/>
                          <a:cs typeface="Courier New"/>
                        </a:rPr>
                        <a:t>/packages/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ea typeface="Garamond"/>
                          <a:cs typeface="Courier New"/>
                        </a:rPr>
                        <a:t>wget.html</a:t>
                      </a:r>
                      <a:endParaRPr lang="en-US" sz="1800" dirty="0">
                        <a:solidFill>
                          <a:schemeClr val="bg1"/>
                        </a:solidFill>
                        <a:latin typeface="Courier New"/>
                        <a:ea typeface="Garamond"/>
                        <a:cs typeface="Courier New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aramond"/>
                          <a:ea typeface="Garamond"/>
                          <a:cs typeface="Garamond"/>
                        </a:rPr>
                        <a:t>Linux</a:t>
                      </a:r>
                      <a:endParaRPr lang="en-US" sz="2000" dirty="0">
                        <a:solidFill>
                          <a:schemeClr val="bg1"/>
                        </a:solidFill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ea typeface="Garamond"/>
                          <a:cs typeface="Courier New"/>
                        </a:rPr>
                        <a:t>apt-get install 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ea typeface="Garamond"/>
                          <a:cs typeface="Courier New"/>
                        </a:rPr>
                        <a:t>wget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ea typeface="Garamond"/>
                          <a:cs typeface="Courier New"/>
                        </a:rPr>
                        <a:t> || yum install 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ea typeface="Garamond"/>
                          <a:cs typeface="Courier New"/>
                        </a:rPr>
                        <a:t>wget</a:t>
                      </a:r>
                      <a:endParaRPr lang="en-US" sz="1800" dirty="0">
                        <a:solidFill>
                          <a:schemeClr val="bg1"/>
                        </a:solidFill>
                        <a:latin typeface="Courier New"/>
                        <a:ea typeface="Garamond"/>
                        <a:cs typeface="Courier New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466529" y="4772602"/>
            <a:ext cx="756728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But what if we want </a:t>
            </a:r>
            <a:r>
              <a:rPr lang="en-US" b="0" dirty="0" smtClean="0">
                <a:latin typeface="Garamond"/>
                <a:ea typeface="Garamond"/>
                <a:cs typeface="Garamond"/>
              </a:rPr>
              <a:t>our program to decide which pages to fetch?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Python requests library – </a:t>
            </a:r>
            <a:r>
              <a:rPr lang="en-US" dirty="0" smtClean="0">
                <a:latin typeface="Courier New"/>
                <a:cs typeface="Courier New"/>
              </a:rPr>
              <a:t>pip install requests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2" y="983297"/>
            <a:ext cx="8738744" cy="4030980"/>
          </a:xfrm>
        </p:spPr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import requests</a:t>
            </a:r>
          </a:p>
          <a:p>
            <a:pPr marL="40639" indent="0">
              <a:buNone/>
            </a:pPr>
            <a:r>
              <a:rPr lang="en-US" b="0" dirty="0" err="1">
                <a:latin typeface="Courier New"/>
                <a:cs typeface="Courier New"/>
              </a:rPr>
              <a:t>url</a:t>
            </a:r>
            <a:r>
              <a:rPr lang="en-US" b="0" dirty="0">
                <a:latin typeface="Courier New"/>
                <a:cs typeface="Courier New"/>
              </a:rPr>
              <a:t> = 'http://</a:t>
            </a:r>
            <a:r>
              <a:rPr lang="en-US" b="0" dirty="0" err="1">
                <a:latin typeface="Courier New"/>
                <a:cs typeface="Courier New"/>
              </a:rPr>
              <a:t>www.bom.gov.au</a:t>
            </a:r>
            <a:r>
              <a:rPr lang="en-US" b="0" dirty="0">
                <a:latin typeface="Courier New"/>
                <a:cs typeface="Courier New"/>
              </a:rPr>
              <a:t>/</a:t>
            </a:r>
            <a:r>
              <a:rPr lang="en-US" b="0" dirty="0" err="1">
                <a:latin typeface="Courier New"/>
                <a:cs typeface="Courier New"/>
              </a:rPr>
              <a:t>nsw</a:t>
            </a:r>
            <a:r>
              <a:rPr lang="en-US" b="0" dirty="0">
                <a:latin typeface="Courier New"/>
                <a:cs typeface="Courier New"/>
              </a:rPr>
              <a:t>/forecasts/</a:t>
            </a:r>
            <a:r>
              <a:rPr lang="en-US" b="0" dirty="0" err="1">
                <a:latin typeface="Courier New"/>
                <a:cs typeface="Courier New"/>
              </a:rPr>
              <a:t>sydney.shtml</a:t>
            </a:r>
            <a:r>
              <a:rPr lang="en-US" b="0" dirty="0">
                <a:latin typeface="Courier New"/>
                <a:cs typeface="Courier New"/>
              </a:rPr>
              <a:t>'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r = </a:t>
            </a:r>
            <a:r>
              <a:rPr lang="en-US" b="0" dirty="0" err="1">
                <a:latin typeface="Courier New"/>
                <a:cs typeface="Courier New"/>
              </a:rPr>
              <a:t>requests.get</a:t>
            </a:r>
            <a:r>
              <a:rPr lang="en-US" b="0" dirty="0">
                <a:latin typeface="Courier New"/>
                <a:cs typeface="Courier New"/>
              </a:rPr>
              <a:t>(</a:t>
            </a:r>
            <a:r>
              <a:rPr lang="en-US" b="0" dirty="0" err="1">
                <a:latin typeface="Courier New"/>
                <a:cs typeface="Courier New"/>
              </a:rPr>
              <a:t>url</a:t>
            </a:r>
            <a:r>
              <a:rPr lang="en-US" b="0" dirty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if </a:t>
            </a:r>
            <a:r>
              <a:rPr lang="en-US" b="0" dirty="0" err="1">
                <a:latin typeface="Courier New"/>
                <a:cs typeface="Courier New"/>
              </a:rPr>
              <a:t>r.status_code</a:t>
            </a:r>
            <a:r>
              <a:rPr lang="en-US" b="0" dirty="0">
                <a:latin typeface="Courier New"/>
                <a:cs typeface="Courier New"/>
              </a:rPr>
              <a:t> == 200: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    print </a:t>
            </a:r>
            <a:r>
              <a:rPr lang="en-US" b="0" dirty="0" err="1">
                <a:latin typeface="Courier New"/>
                <a:cs typeface="Courier New"/>
              </a:rPr>
              <a:t>r.text</a:t>
            </a:r>
            <a:endParaRPr lang="en-US" b="0" dirty="0">
              <a:latin typeface="Courier New"/>
              <a:cs typeface="Courier New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04" y="2474277"/>
            <a:ext cx="2844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620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/>
              <a:t>Look for a mobile site, as they often have less </a:t>
            </a:r>
            <a:r>
              <a:rPr lang="en-US" dirty="0" err="1" smtClean="0"/>
              <a:t>Javascript</a:t>
            </a:r>
            <a:r>
              <a:rPr lang="en-US" dirty="0" smtClean="0"/>
              <a:t> and fewer elements</a:t>
            </a:r>
          </a:p>
          <a:p>
            <a:r>
              <a:rPr lang="en-US" dirty="0" smtClean="0"/>
              <a:t>Visit the site on your phone – is the URL different?</a:t>
            </a:r>
          </a:p>
          <a:p>
            <a:r>
              <a:rPr lang="en-US" dirty="0" smtClean="0"/>
              <a:t>Try </a:t>
            </a:r>
            <a:r>
              <a:rPr lang="en-US" b="0" dirty="0" smtClean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</a:t>
            </a:r>
            <a:r>
              <a:rPr lang="en-US" b="0" dirty="0" smtClean="0">
                <a:hlinkClick r:id="rId2"/>
              </a:rPr>
              <a:t>.company.com/</a:t>
            </a:r>
            <a:endParaRPr lang="en-US" b="0" dirty="0" smtClean="0"/>
          </a:p>
          <a:p>
            <a:r>
              <a:rPr lang="en-US" dirty="0" smtClean="0"/>
              <a:t>Try </a:t>
            </a:r>
            <a:r>
              <a:rPr lang="en-US" b="0" dirty="0" smtClean="0">
                <a:hlinkClick r:id="rId3"/>
              </a:rPr>
              <a:t>http://company.com/</a:t>
            </a:r>
            <a:r>
              <a:rPr lang="en-US" dirty="0" smtClean="0">
                <a:hlinkClick r:id="rId3"/>
              </a:rPr>
              <a:t>mobile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2430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Mini-LAB</a:t>
            </a:r>
            <a:endParaRPr dirty="0"/>
          </a:p>
          <a:p>
            <a:pPr marL="313478" marR="27728" indent="-285750">
              <a:lnSpc>
                <a:spcPct val="120000"/>
              </a:lnSpc>
              <a:buFont typeface="Arial"/>
              <a:buChar char="•"/>
              <a:defRPr sz="1800"/>
            </a:pPr>
            <a:r>
              <a:rPr lang="en-US" dirty="0" err="1"/>
              <a:t>i</a:t>
            </a:r>
            <a:r>
              <a:rPr lang="en-AU" dirty="0" err="1" smtClean="0"/>
              <a:t>mport</a:t>
            </a:r>
            <a:r>
              <a:rPr lang="en-AU" dirty="0" smtClean="0"/>
              <a:t> requests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Use </a:t>
            </a:r>
            <a:r>
              <a:rPr lang="en-AU" dirty="0" err="1" smtClean="0"/>
              <a:t>requests.get</a:t>
            </a:r>
            <a:r>
              <a:rPr lang="en-AU" dirty="0" smtClean="0"/>
              <a:t>() to fetch a web </a:t>
            </a:r>
            <a:r>
              <a:rPr lang="en-AU" dirty="0" smtClean="0"/>
              <a:t>page</a:t>
            </a:r>
            <a:r>
              <a:rPr lang="en-AU" dirty="0"/>
              <a:t>, such as https://</a:t>
            </a:r>
            <a:r>
              <a:rPr lang="en-AU" dirty="0" err="1"/>
              <a:t>generalassemb.ly</a:t>
            </a:r>
            <a:r>
              <a:rPr lang="en-AU" dirty="0"/>
              <a:t>/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298368862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Dealing with forms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215903934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Common public datasets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 smtClean="0"/>
              <a:t>Web Scraping</a:t>
            </a:r>
            <a:endParaRPr lang="en-AU" dirty="0" smtClean="0"/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Dealing with forms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Sites that need authentication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Parsing HTML with </a:t>
            </a:r>
            <a:r>
              <a:rPr lang="en-AU" dirty="0" err="1" smtClean="0"/>
              <a:t>BeautifulSoup</a:t>
            </a:r>
            <a:endParaRPr lang="en-AU" dirty="0" smtClean="0"/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JSON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Dealing with PDFs and JPEGs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Inspect the form (and/or network traffic)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19" y="1518038"/>
            <a:ext cx="2105615" cy="34962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012" y="1487413"/>
            <a:ext cx="4267200" cy="1587500"/>
          </a:xfrm>
          <a:prstGeom prst="rect">
            <a:avLst/>
          </a:prstGeom>
          <a:effectLst>
            <a:glow rad="101600">
              <a:schemeClr val="bg2">
                <a:alpha val="75000"/>
              </a:schemeClr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974" y="3771854"/>
            <a:ext cx="4813300" cy="876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02292" y="1030878"/>
            <a:ext cx="3662185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Look for a likely </a:t>
            </a:r>
            <a:r>
              <a:rPr lang="en-US" b="0" dirty="0" smtClean="0">
                <a:latin typeface="Garamond"/>
                <a:ea typeface="Garamond"/>
                <a:cs typeface="Garamond"/>
              </a:rPr>
              <a:t>&lt;input&gt; field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8" name="Bent Arrow 7"/>
          <p:cNvSpPr/>
          <p:nvPr/>
        </p:nvSpPr>
        <p:spPr>
          <a:xfrm>
            <a:off x="2468144" y="1364307"/>
            <a:ext cx="934148" cy="456535"/>
          </a:xfrm>
          <a:prstGeom prst="bentArrow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4578012" y="3037745"/>
            <a:ext cx="460856" cy="571331"/>
          </a:xfrm>
          <a:prstGeom prst="downArrow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12803" y="3189487"/>
            <a:ext cx="3263250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Find a parent </a:t>
            </a:r>
            <a:r>
              <a:rPr lang="en-US" b="0" dirty="0" smtClean="0">
                <a:latin typeface="Garamond"/>
                <a:ea typeface="Garamond"/>
                <a:cs typeface="Garamond"/>
              </a:rPr>
              <a:t>&lt;form&gt; field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505549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Make a request with those parameters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1263" cy="4016212"/>
          </a:xfrm>
        </p:spPr>
        <p:txBody>
          <a:bodyPr/>
          <a:lstStyle/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>
                <a:latin typeface="Courier New"/>
                <a:cs typeface="Courier New"/>
              </a:rPr>
              <a:t>url</a:t>
            </a:r>
            <a:r>
              <a:rPr lang="en-US" dirty="0">
                <a:latin typeface="Courier New"/>
                <a:cs typeface="Courier New"/>
              </a:rPr>
              <a:t> = 'https://</a:t>
            </a:r>
            <a:r>
              <a:rPr lang="en-US" dirty="0" err="1">
                <a:latin typeface="Courier New"/>
                <a:cs typeface="Courier New"/>
              </a:rPr>
              <a:t>site.com</a:t>
            </a:r>
            <a:r>
              <a:rPr lang="en-US" smtClean="0">
                <a:latin typeface="Courier New"/>
                <a:cs typeface="Courier New"/>
              </a:rPr>
              <a:t>/endpoint'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r = </a:t>
            </a:r>
            <a:r>
              <a:rPr lang="en-US" dirty="0" err="1">
                <a:latin typeface="Courier New"/>
                <a:cs typeface="Courier New"/>
              </a:rPr>
              <a:t>requests.post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url</a:t>
            </a:r>
            <a:r>
              <a:rPr lang="en-US" dirty="0">
                <a:latin typeface="Courier New"/>
                <a:cs typeface="Courier New"/>
              </a:rPr>
              <a:t>,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</a:t>
            </a:r>
            <a:r>
              <a:rPr lang="en-US" dirty="0" smtClean="0">
                <a:latin typeface="Courier New"/>
                <a:cs typeface="Courier New"/>
              </a:rPr>
              <a:t>data={</a:t>
            </a:r>
            <a:r>
              <a:rPr lang="en-US" dirty="0">
                <a:latin typeface="Courier New"/>
                <a:cs typeface="Courier New"/>
              </a:rPr>
              <a:t>'</a:t>
            </a:r>
            <a:r>
              <a:rPr lang="en-US" dirty="0" err="1" smtClean="0">
                <a:latin typeface="Courier New"/>
                <a:cs typeface="Courier New"/>
              </a:rPr>
              <a:t>name_destination</a:t>
            </a:r>
            <a:r>
              <a:rPr lang="en-US" dirty="0" smtClean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: '</a:t>
            </a:r>
            <a:r>
              <a:rPr lang="en-US" dirty="0" smtClean="0">
                <a:latin typeface="Courier New"/>
                <a:cs typeface="Courier New"/>
              </a:rPr>
              <a:t>central</a:t>
            </a:r>
            <a:r>
              <a:rPr lang="en-US" dirty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,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'</a:t>
            </a:r>
            <a:r>
              <a:rPr lang="en-US" dirty="0" err="1" smtClean="0">
                <a:latin typeface="Courier New"/>
                <a:cs typeface="Courier New"/>
              </a:rPr>
              <a:t>name_origin</a:t>
            </a:r>
            <a:r>
              <a:rPr lang="en-US" dirty="0" smtClean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: '</a:t>
            </a:r>
            <a:r>
              <a:rPr lang="en-US" dirty="0" err="1" smtClean="0">
                <a:latin typeface="Courier New"/>
                <a:cs typeface="Courier New"/>
              </a:rPr>
              <a:t>bondi</a:t>
            </a:r>
            <a:r>
              <a:rPr lang="en-US" dirty="0">
                <a:latin typeface="Courier New"/>
                <a:cs typeface="Courier New"/>
              </a:rPr>
              <a:t>'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}</a:t>
            </a: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5" name="Straight Arrow Connector 4"/>
          <p:cNvCxnSpPr>
            <a:stCxn id="9" idx="0"/>
          </p:cNvCxnSpPr>
          <p:nvPr/>
        </p:nvCxnSpPr>
        <p:spPr>
          <a:xfrm flipV="1">
            <a:off x="2861122" y="2038086"/>
            <a:ext cx="0" cy="255105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/>
          <p:nvPr/>
        </p:nvCxnSpPr>
        <p:spPr>
          <a:xfrm flipV="1">
            <a:off x="5313177" y="2652856"/>
            <a:ext cx="1" cy="808817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/>
          <p:cNvSpPr txBox="1"/>
          <p:nvPr/>
        </p:nvSpPr>
        <p:spPr>
          <a:xfrm>
            <a:off x="777894" y="4589140"/>
            <a:ext cx="416645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5"/>
                </a:solidFill>
                <a:latin typeface="Garamond"/>
                <a:ea typeface="Garamond"/>
                <a:cs typeface="Garamond"/>
              </a:rPr>
              <a:t>p</a:t>
            </a:r>
            <a:r>
              <a:rPr lang="en-US" sz="2000" dirty="0" smtClean="0">
                <a:solidFill>
                  <a:schemeClr val="accent5"/>
                </a:solidFill>
                <a:latin typeface="Garamond"/>
                <a:ea typeface="Garamond"/>
                <a:cs typeface="Garamond"/>
              </a:rPr>
              <a:t>ost() or get() depending on the form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15002" y="3482522"/>
            <a:ext cx="466589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accent5"/>
                </a:solidFill>
                <a:latin typeface="Garamond"/>
                <a:ea typeface="Garamond"/>
                <a:cs typeface="Garamond"/>
              </a:rPr>
              <a:t>Give values for each &lt;input name=“….”&gt;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970612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Mini-LAB</a:t>
            </a:r>
            <a:endParaRPr dirty="0"/>
          </a:p>
          <a:p>
            <a:pPr marL="313478" marR="27728" indent="-285750">
              <a:lnSpc>
                <a:spcPct val="120000"/>
              </a:lnSpc>
              <a:buFont typeface="Arial"/>
              <a:buChar char="•"/>
              <a:defRPr sz="1800"/>
            </a:pPr>
            <a:r>
              <a:rPr lang="en-AU" dirty="0" smtClean="0"/>
              <a:t>Try to fetch data from the internet archive’s search form: </a:t>
            </a:r>
            <a:r>
              <a:rPr lang="en-AU" dirty="0" smtClean="0"/>
              <a:t>http://</a:t>
            </a:r>
            <a:r>
              <a:rPr lang="en-AU" dirty="0" err="1" smtClean="0"/>
              <a:t>archive.org</a:t>
            </a:r>
            <a:r>
              <a:rPr lang="en-AU" dirty="0" smtClean="0"/>
              <a:t>/web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262031607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891962"/>
              </p:ext>
            </p:extLst>
          </p:nvPr>
        </p:nvGraphicFramePr>
        <p:xfrm>
          <a:off x="81928" y="1106096"/>
          <a:ext cx="8808645" cy="399420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747866"/>
                <a:gridCol w="5060779"/>
              </a:tblGrid>
              <a:tr h="499276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Garamond"/>
                          <a:ea typeface="Garamond"/>
                          <a:cs typeface="Garamond"/>
                        </a:rPr>
                        <a:t>Authentication</a:t>
                      </a:r>
                      <a:endParaRPr lang="en-US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aramond"/>
                          <a:ea typeface="Garamond"/>
                          <a:cs typeface="Garamond"/>
                        </a:rPr>
                        <a:t>Examples</a:t>
                      </a:r>
                      <a:endParaRPr lang="en-US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aramond"/>
                          <a:ea typeface="Garamond"/>
                          <a:cs typeface="Garamond"/>
                        </a:rPr>
                        <a:t>HTTP Basic</a:t>
                      </a:r>
                      <a:endParaRPr lang="en-US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Garamond"/>
                          <a:ea typeface="Garamond"/>
                          <a:cs typeface="Garamond"/>
                        </a:rPr>
                        <a:t>Websites and web applications</a:t>
                      </a:r>
                      <a:r>
                        <a:rPr lang="en-US" baseline="0" dirty="0" smtClean="0">
                          <a:latin typeface="Garamond"/>
                          <a:ea typeface="Garamond"/>
                          <a:cs typeface="Garamond"/>
                        </a:rPr>
                        <a:t> from the 1990s. Common fallback</a:t>
                      </a:r>
                      <a:endParaRPr lang="en-US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aramond"/>
                          <a:ea typeface="Garamond"/>
                          <a:cs typeface="Garamond"/>
                        </a:rPr>
                        <a:t>HTTP Digest</a:t>
                      </a:r>
                      <a:endParaRPr lang="en-US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aramond"/>
                          <a:ea typeface="Garamond"/>
                          <a:cs typeface="Garamond"/>
                        </a:rPr>
                        <a:t>Login screen</a:t>
                      </a:r>
                      <a:endParaRPr lang="en-US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aramond"/>
                          <a:ea typeface="Garamond"/>
                          <a:cs typeface="Garamond"/>
                        </a:rPr>
                        <a:t>Most modern</a:t>
                      </a:r>
                      <a:r>
                        <a:rPr lang="en-US" baseline="0" dirty="0" smtClean="0">
                          <a:latin typeface="Garamond"/>
                          <a:ea typeface="Garamond"/>
                          <a:cs typeface="Garamond"/>
                        </a:rPr>
                        <a:t> websites</a:t>
                      </a:r>
                      <a:endParaRPr lang="en-US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aramond"/>
                          <a:ea typeface="Garamond"/>
                          <a:cs typeface="Garamond"/>
                        </a:rPr>
                        <a:t>Authorization</a:t>
                      </a:r>
                      <a:r>
                        <a:rPr lang="en-US" baseline="0" dirty="0" smtClean="0">
                          <a:latin typeface="Garamond"/>
                          <a:ea typeface="Garamond"/>
                          <a:cs typeface="Garamond"/>
                        </a:rPr>
                        <a:t> header</a:t>
                      </a:r>
                      <a:endParaRPr lang="en-US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>
                          <a:latin typeface="Garamond"/>
                          <a:ea typeface="Garamond"/>
                          <a:cs typeface="Garamond"/>
                        </a:rPr>
                        <a:t>Common options for an “API key”</a:t>
                      </a:r>
                      <a:endParaRPr lang="en-US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aramond"/>
                          <a:ea typeface="Garamond"/>
                          <a:cs typeface="Garamond"/>
                        </a:rPr>
                        <a:t>API</a:t>
                      </a:r>
                      <a:r>
                        <a:rPr lang="en-US" baseline="0" dirty="0" smtClean="0">
                          <a:latin typeface="Garamond"/>
                          <a:ea typeface="Garamond"/>
                          <a:cs typeface="Garamond"/>
                        </a:rPr>
                        <a:t> key parameter</a:t>
                      </a:r>
                      <a:endParaRPr lang="en-US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Garamond"/>
                          <a:ea typeface="Garamond"/>
                          <a:cs typeface="Garamond"/>
                        </a:rPr>
                        <a:t>OAuth</a:t>
                      </a:r>
                      <a:endParaRPr lang="en-US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aramond"/>
                          <a:ea typeface="Garamond"/>
                          <a:cs typeface="Garamond"/>
                        </a:rPr>
                        <a:t>Twitter,</a:t>
                      </a:r>
                      <a:r>
                        <a:rPr lang="en-US" baseline="0" dirty="0" smtClean="0">
                          <a:latin typeface="Garamond"/>
                          <a:ea typeface="Garamond"/>
                          <a:cs typeface="Garamond"/>
                        </a:rPr>
                        <a:t> most modern web sites</a:t>
                      </a:r>
                      <a:endParaRPr lang="en-US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aramond"/>
                          <a:ea typeface="Garamond"/>
                          <a:cs typeface="Garamond"/>
                        </a:rPr>
                        <a:t>NTLM</a:t>
                      </a:r>
                      <a:r>
                        <a:rPr lang="en-US" baseline="0" dirty="0" smtClean="0">
                          <a:latin typeface="Garamond"/>
                          <a:ea typeface="Garamond"/>
                          <a:cs typeface="Garamond"/>
                        </a:rPr>
                        <a:t> / Kerberos</a:t>
                      </a:r>
                      <a:endParaRPr lang="en-US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aramond"/>
                          <a:ea typeface="Garamond"/>
                          <a:cs typeface="Garamond"/>
                        </a:rPr>
                        <a:t>Internal corporate</a:t>
                      </a:r>
                      <a:endParaRPr lang="en-US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95722" y="459503"/>
            <a:ext cx="6988228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Garamond"/>
                <a:ea typeface="Garamond"/>
                <a:cs typeface="Garamond"/>
              </a:rPr>
              <a:t>Authentication &amp; Bypassing security</a:t>
            </a:r>
          </a:p>
        </p:txBody>
      </p:sp>
    </p:spTree>
    <p:extLst>
      <p:ext uri="{BB962C8B-B14F-4D97-AF65-F5344CB8AC3E}">
        <p14:creationId xmlns:p14="http://schemas.microsoft.com/office/powerpoint/2010/main" val="14076570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Authentication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3372321" cy="4030980"/>
          </a:xfrm>
        </p:spPr>
        <p:txBody>
          <a:bodyPr/>
          <a:lstStyle/>
          <a:p>
            <a:r>
              <a:rPr lang="en-US" dirty="0" smtClean="0"/>
              <a:t>Prompt pops up from web browser</a:t>
            </a:r>
          </a:p>
          <a:p>
            <a:r>
              <a:rPr lang="en-US" dirty="0" smtClean="0"/>
              <a:t>Add </a:t>
            </a:r>
            <a:r>
              <a:rPr lang="en-US" dirty="0" err="1" smtClean="0">
                <a:latin typeface="Courier New"/>
                <a:cs typeface="Courier New"/>
              </a:rPr>
              <a:t>auth</a:t>
            </a:r>
            <a:r>
              <a:rPr lang="en-US" dirty="0" smtClean="0">
                <a:latin typeface="Courier New"/>
                <a:cs typeface="Courier New"/>
              </a:rPr>
              <a:t>=(</a:t>
            </a:r>
            <a:r>
              <a:rPr lang="en-US" dirty="0" err="1" smtClean="0">
                <a:latin typeface="Courier New"/>
                <a:cs typeface="Courier New"/>
              </a:rPr>
              <a:t>user,pass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to the </a:t>
            </a:r>
            <a:r>
              <a:rPr lang="en-US" dirty="0" smtClean="0">
                <a:latin typeface="Courier New"/>
                <a:cs typeface="Courier New"/>
              </a:rPr>
              <a:t>.get() </a:t>
            </a:r>
            <a:r>
              <a:rPr lang="en-US" dirty="0" smtClean="0"/>
              <a:t>call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55" y="737497"/>
            <a:ext cx="5967720" cy="438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53406"/>
      </p:ext>
    </p:extLst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Form plus cookie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6628178" cy="4016212"/>
          </a:xfrm>
        </p:spPr>
        <p:txBody>
          <a:bodyPr/>
          <a:lstStyle/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>
                <a:latin typeface="Courier New"/>
                <a:cs typeface="Courier New"/>
              </a:rPr>
              <a:t>url</a:t>
            </a:r>
            <a:r>
              <a:rPr lang="en-US" dirty="0">
                <a:latin typeface="Courier New"/>
                <a:cs typeface="Courier New"/>
              </a:rPr>
              <a:t> = 'https://</a:t>
            </a:r>
            <a:r>
              <a:rPr lang="en-US" dirty="0" err="1">
                <a:latin typeface="Courier New"/>
                <a:cs typeface="Courier New"/>
              </a:rPr>
              <a:t>site.com</a:t>
            </a:r>
            <a:r>
              <a:rPr lang="en-US" dirty="0">
                <a:latin typeface="Courier New"/>
                <a:cs typeface="Courier New"/>
              </a:rPr>
              <a:t>/login'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r = </a:t>
            </a:r>
            <a:r>
              <a:rPr lang="en-US" dirty="0" err="1">
                <a:latin typeface="Courier New"/>
                <a:cs typeface="Courier New"/>
              </a:rPr>
              <a:t>requests.post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url</a:t>
            </a:r>
            <a:r>
              <a:rPr lang="en-US" dirty="0">
                <a:latin typeface="Courier New"/>
                <a:cs typeface="Courier New"/>
              </a:rPr>
              <a:t>,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data = {'user': '</a:t>
            </a:r>
            <a:r>
              <a:rPr lang="en-US" dirty="0" err="1">
                <a:latin typeface="Courier New"/>
                <a:cs typeface="Courier New"/>
              </a:rPr>
              <a:t>greg</a:t>
            </a:r>
            <a:r>
              <a:rPr lang="en-US" dirty="0">
                <a:latin typeface="Courier New"/>
                <a:cs typeface="Courier New"/>
              </a:rPr>
              <a:t>',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  '</a:t>
            </a:r>
            <a:r>
              <a:rPr lang="en-US" dirty="0" err="1">
                <a:latin typeface="Courier New"/>
                <a:cs typeface="Courier New"/>
              </a:rPr>
              <a:t>passwd</a:t>
            </a:r>
            <a:r>
              <a:rPr lang="en-US" dirty="0">
                <a:latin typeface="Courier New"/>
                <a:cs typeface="Courier New"/>
              </a:rPr>
              <a:t>': 'foo'}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cookie = </a:t>
            </a:r>
            <a:r>
              <a:rPr lang="en-US" dirty="0" err="1">
                <a:latin typeface="Courier New"/>
                <a:cs typeface="Courier New"/>
              </a:rPr>
              <a:t>r.cookies</a:t>
            </a:r>
            <a:r>
              <a:rPr lang="en-US" dirty="0">
                <a:latin typeface="Courier New"/>
                <a:cs typeface="Courier New"/>
              </a:rPr>
              <a:t>['</a:t>
            </a:r>
            <a:r>
              <a:rPr lang="en-US" dirty="0" err="1">
                <a:latin typeface="Courier New"/>
                <a:cs typeface="Courier New"/>
              </a:rPr>
              <a:t>login_cookie</a:t>
            </a:r>
            <a:r>
              <a:rPr lang="en-US" dirty="0">
                <a:latin typeface="Courier New"/>
                <a:cs typeface="Courier New"/>
              </a:rPr>
              <a:t>']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print </a:t>
            </a:r>
            <a:r>
              <a:rPr lang="en-US" dirty="0" smtClean="0">
                <a:latin typeface="Courier New"/>
                <a:cs typeface="Courier New"/>
              </a:rPr>
              <a:t>cookie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>
                <a:latin typeface="Courier New"/>
                <a:cs typeface="Courier New"/>
              </a:rPr>
              <a:t>cookie_jar</a:t>
            </a:r>
            <a:r>
              <a:rPr lang="en-US" dirty="0">
                <a:latin typeface="Courier New"/>
                <a:cs typeface="Courier New"/>
              </a:rPr>
              <a:t> = {'</a:t>
            </a:r>
            <a:r>
              <a:rPr lang="en-US" dirty="0" err="1">
                <a:latin typeface="Courier New"/>
                <a:cs typeface="Courier New"/>
              </a:rPr>
              <a:t>login_cookie</a:t>
            </a:r>
            <a:r>
              <a:rPr lang="en-US" dirty="0">
                <a:latin typeface="Courier New"/>
                <a:cs typeface="Courier New"/>
              </a:rPr>
              <a:t>': cookie}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r2 = </a:t>
            </a:r>
            <a:r>
              <a:rPr lang="en-US" dirty="0" err="1">
                <a:latin typeface="Courier New"/>
                <a:cs typeface="Courier New"/>
              </a:rPr>
              <a:t>requests.get</a:t>
            </a:r>
            <a:r>
              <a:rPr lang="en-US" dirty="0">
                <a:latin typeface="Courier New"/>
                <a:cs typeface="Courier New"/>
              </a:rPr>
              <a:t>('http://</a:t>
            </a:r>
            <a:r>
              <a:rPr lang="en-US" dirty="0" err="1">
                <a:latin typeface="Courier New"/>
                <a:cs typeface="Courier New"/>
              </a:rPr>
              <a:t>site.com</a:t>
            </a:r>
            <a:r>
              <a:rPr lang="en-US" dirty="0">
                <a:latin typeface="Courier New"/>
                <a:cs typeface="Courier New"/>
              </a:rPr>
              <a:t>/page',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cookies=</a:t>
            </a:r>
            <a:r>
              <a:rPr lang="en-US" dirty="0" err="1">
                <a:latin typeface="Courier New"/>
                <a:cs typeface="Courier New"/>
              </a:rPr>
              <a:t>cookie_jar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181128" y="1128921"/>
            <a:ext cx="776162" cy="866851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/>
          <p:nvPr/>
        </p:nvCxnSpPr>
        <p:spPr>
          <a:xfrm flipH="1">
            <a:off x="5569209" y="1382117"/>
            <a:ext cx="776162" cy="866851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/>
          <p:cNvSpPr txBox="1"/>
          <p:nvPr/>
        </p:nvSpPr>
        <p:spPr>
          <a:xfrm>
            <a:off x="5981858" y="844015"/>
            <a:ext cx="262744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&lt;input&gt;</a:t>
            </a:r>
            <a:r>
              <a:rPr kumimoji="0" lang="en-US" sz="2000" b="1" i="0" u="none" strike="noStrike" cap="none" spc="0" normalizeH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fields on login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form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48648784"/>
      </p:ext>
    </p:extLst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else…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mport </a:t>
            </a:r>
            <a:r>
              <a:rPr lang="en-US" dirty="0" err="1" smtClean="0">
                <a:latin typeface="Courier New"/>
                <a:cs typeface="Courier New"/>
              </a:rPr>
              <a:t>requests.auth</a:t>
            </a:r>
            <a:r>
              <a:rPr lang="en-US" dirty="0" smtClean="0">
                <a:latin typeface="Courier New"/>
                <a:cs typeface="Courier New"/>
              </a:rPr>
              <a:t> import </a:t>
            </a:r>
            <a:r>
              <a:rPr lang="en-US" dirty="0" err="1" smtClean="0">
                <a:latin typeface="Courier New"/>
                <a:cs typeface="Courier New"/>
              </a:rPr>
              <a:t>HTTPDigestAuth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Requests.get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url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auth</a:t>
            </a:r>
            <a:r>
              <a:rPr lang="en-US" dirty="0" smtClean="0">
                <a:latin typeface="Courier New"/>
                <a:cs typeface="Courier New"/>
              </a:rPr>
              <a:t>=</a:t>
            </a:r>
            <a:r>
              <a:rPr lang="en-US" dirty="0" err="1" smtClean="0">
                <a:latin typeface="Courier New"/>
                <a:cs typeface="Courier New"/>
              </a:rPr>
              <a:t>HTTPDigestAuth</a:t>
            </a:r>
            <a:r>
              <a:rPr lang="en-US" dirty="0" smtClean="0">
                <a:latin typeface="Courier New"/>
                <a:cs typeface="Courier New"/>
              </a:rPr>
              <a:t>(…))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973605" y="1755066"/>
            <a:ext cx="2783286" cy="102691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/>
          <p:cNvSpPr txBox="1"/>
          <p:nvPr/>
        </p:nvSpPr>
        <p:spPr>
          <a:xfrm>
            <a:off x="2399371" y="2664338"/>
            <a:ext cx="4667945" cy="15183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Or: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ea typeface="Garamond"/>
                <a:cs typeface="Courier New"/>
                <a:sym typeface="Helvetica"/>
              </a:rPr>
              <a:t>requests_oauthlib.OAuth1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b="0" dirty="0" err="1" smtClean="0">
                <a:latin typeface="Courier New"/>
                <a:ea typeface="Garamond"/>
                <a:cs typeface="Courier New"/>
              </a:rPr>
              <a:t>requests_ntlm</a:t>
            </a:r>
            <a:endParaRPr lang="en-US" b="0" dirty="0" smtClean="0">
              <a:latin typeface="Courier New"/>
              <a:ea typeface="Garamond"/>
              <a:cs typeface="Courier New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23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ea typeface="Garamond"/>
                <a:cs typeface="Courier New"/>
                <a:sym typeface="Helvetica"/>
              </a:rPr>
              <a:t>requests_kerberos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ourier New"/>
              <a:ea typeface="Garamond"/>
              <a:cs typeface="Courier New"/>
              <a:sym typeface="Helvetica"/>
            </a:endParaRPr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3124805" y="1421231"/>
            <a:ext cx="3942511" cy="1441391"/>
          </a:xfrm>
          <a:prstGeom prst="curvedConnector3">
            <a:avLst>
              <a:gd name="adj1" fmla="val 117243"/>
            </a:avLst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117642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err="1" smtClean="0"/>
              <a:t>BeautifulSoup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81643202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14" name="Shape 101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15" name="Shape 101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16" name="Shape 101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17" name="Shape 101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018" name="Shape 10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STEPS FOR SCRAPING</a:t>
            </a:r>
          </a:p>
        </p:txBody>
      </p:sp>
      <p:sp>
        <p:nvSpPr>
          <p:cNvPr id="1019" name="Shape 10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Figure out the URL (where to scrap from)</a:t>
            </a:r>
          </a:p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Query the website and fetch the HTML</a:t>
            </a:r>
          </a:p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Parse the website with something like </a:t>
            </a:r>
            <a:r>
              <a:rPr dirty="0" smtClean="0"/>
              <a:t>BeautifulSoup</a:t>
            </a:r>
            <a:endParaRPr dirty="0"/>
          </a:p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Query the dataset and extract the information of interest</a:t>
            </a:r>
          </a:p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144347701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06" name="Shape 100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07" name="Shape 10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08" name="Shape 10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10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194"/>
            <a:ext cx="9363075" cy="5147412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409853895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85" name="Shape 98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86" name="Shape 98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Datasets everyone knows about</a:t>
            </a:r>
            <a:br>
              <a:rPr lang="en-AU" dirty="0" smtClean="0"/>
            </a:br>
            <a:r>
              <a:rPr lang="en-AU" sz="6000" dirty="0" smtClean="0"/>
              <a:t>(and how to get them)</a:t>
            </a:r>
            <a:endParaRPr sz="6000" dirty="0"/>
          </a:p>
        </p:txBody>
      </p:sp>
      <p:sp>
        <p:nvSpPr>
          <p:cNvPr id="987" name="Shape 98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55177124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5810"/>
            <a:ext cx="9363075" cy="4086180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75264745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4" y="505195"/>
            <a:ext cx="7474900" cy="331416"/>
          </a:xfrm>
        </p:spPr>
        <p:txBody>
          <a:bodyPr/>
          <a:lstStyle/>
          <a:p>
            <a:r>
              <a:rPr lang="en-US" dirty="0" smtClean="0"/>
              <a:t>Using beautiful soup – parsing HTML documents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2354130"/>
            <a:ext cx="8728500" cy="2664272"/>
          </a:xfrm>
        </p:spPr>
        <p:txBody>
          <a:bodyPr/>
          <a:lstStyle/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f</a:t>
            </a:r>
            <a:r>
              <a:rPr lang="en-US" dirty="0" smtClean="0">
                <a:latin typeface="Courier New"/>
                <a:cs typeface="Courier New"/>
              </a:rPr>
              <a:t>rom bs4 import </a:t>
            </a:r>
            <a:r>
              <a:rPr lang="en-US" dirty="0" err="1" smtClean="0">
                <a:latin typeface="Courier New"/>
                <a:cs typeface="Courier New"/>
              </a:rPr>
              <a:t>BeautifulSoup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Soup = </a:t>
            </a:r>
            <a:r>
              <a:rPr lang="en-US" dirty="0" err="1" smtClean="0">
                <a:latin typeface="Courier New"/>
                <a:cs typeface="Courier New"/>
              </a:rPr>
              <a:t>BeautifulSoup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html_data</a:t>
            </a:r>
            <a:r>
              <a:rPr lang="en-US" dirty="0" smtClean="0">
                <a:latin typeface="Courier New"/>
                <a:cs typeface="Courier New"/>
              </a:rPr>
              <a:t>, ‘</a:t>
            </a:r>
            <a:r>
              <a:rPr lang="en-US" dirty="0" err="1" smtClean="0">
                <a:latin typeface="Courier New"/>
                <a:cs typeface="Courier New"/>
              </a:rPr>
              <a:t>lxml</a:t>
            </a:r>
            <a:r>
              <a:rPr lang="en-US" dirty="0" smtClean="0">
                <a:latin typeface="Courier New"/>
                <a:cs typeface="Courier New"/>
              </a:rPr>
              <a:t>’)</a:t>
            </a: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Hyperlinks = </a:t>
            </a:r>
            <a:r>
              <a:rPr lang="en-US" dirty="0" err="1" smtClean="0">
                <a:latin typeface="Courier New"/>
                <a:cs typeface="Courier New"/>
              </a:rPr>
              <a:t>soup.find_all</a:t>
            </a:r>
            <a:r>
              <a:rPr lang="en-US" dirty="0" smtClean="0">
                <a:latin typeface="Courier New"/>
                <a:cs typeface="Courier New"/>
              </a:rPr>
              <a:t>(‘a’)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Hyperlinks = soup(‘a’)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Sections = soup(‘div’, class_=‘</a:t>
            </a:r>
            <a:r>
              <a:rPr lang="en-US" dirty="0" err="1" smtClean="0">
                <a:latin typeface="Courier New"/>
                <a:cs typeface="Courier New"/>
              </a:rPr>
              <a:t>mainbox</a:t>
            </a:r>
            <a:r>
              <a:rPr lang="en-US" dirty="0" smtClean="0">
                <a:latin typeface="Courier New"/>
                <a:cs typeface="Courier New"/>
              </a:rPr>
              <a:t>’)</a:t>
            </a: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Bold_Sydneys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soup.find</a:t>
            </a:r>
            <a:r>
              <a:rPr lang="en-US" dirty="0" smtClean="0">
                <a:latin typeface="Courier New"/>
                <a:cs typeface="Courier New"/>
              </a:rPr>
              <a:t>(‘b’, 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  string=lambda x: ‘Sydney’ in x)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62126" y="1230778"/>
            <a:ext cx="3034691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latin typeface="Garamond"/>
                <a:ea typeface="Garamond"/>
                <a:cs typeface="Garamond"/>
              </a:rPr>
              <a:t>p</a:t>
            </a: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ip install beautifulsoup4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46088" y="1572426"/>
            <a:ext cx="1316038" cy="781704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/>
          <p:cNvSpPr txBox="1"/>
          <p:nvPr/>
        </p:nvSpPr>
        <p:spPr>
          <a:xfrm>
            <a:off x="5417134" y="1699520"/>
            <a:ext cx="3924683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latin typeface="Garamond"/>
                <a:ea typeface="Garamond"/>
                <a:cs typeface="Garamond"/>
              </a:rPr>
              <a:t>p</a:t>
            </a: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ip install </a:t>
            </a:r>
            <a:r>
              <a:rPr kumimoji="0" lang="en-US" sz="23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lxml</a:t>
            </a:r>
            <a:endParaRPr kumimoji="0" lang="en-US" sz="23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latin typeface="Garamond"/>
                <a:ea typeface="Garamond"/>
                <a:cs typeface="Garamond"/>
              </a:rPr>
              <a:t>(or otherwise use </a:t>
            </a:r>
            <a:r>
              <a:rPr lang="en-US" sz="2000" b="0" dirty="0" err="1" smtClean="0">
                <a:latin typeface="Courier New"/>
                <a:ea typeface="Garamond"/>
                <a:cs typeface="Courier New"/>
              </a:rPr>
              <a:t>html.parser</a:t>
            </a:r>
            <a:r>
              <a:rPr lang="en-US" b="0" dirty="0" smtClean="0">
                <a:latin typeface="Garamond"/>
                <a:ea typeface="Garamond"/>
                <a:cs typeface="Garamond"/>
              </a:rPr>
              <a:t>)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037930" y="2429197"/>
            <a:ext cx="97556" cy="28223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/>
          <p:nvPr/>
        </p:nvCxnSpPr>
        <p:spPr>
          <a:xfrm flipH="1">
            <a:off x="5323450" y="3545784"/>
            <a:ext cx="1503293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/>
          <p:nvPr/>
        </p:nvCxnSpPr>
        <p:spPr>
          <a:xfrm flipH="1">
            <a:off x="3973610" y="3676747"/>
            <a:ext cx="2853133" cy="113612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/>
          <p:cNvSpPr txBox="1"/>
          <p:nvPr/>
        </p:nvSpPr>
        <p:spPr>
          <a:xfrm>
            <a:off x="6907826" y="3343291"/>
            <a:ext cx="2286940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latin typeface="Garamond"/>
                <a:ea typeface="Garamond"/>
                <a:cs typeface="Garamond"/>
              </a:rPr>
              <a:t>These are the same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711442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Using beautiful soup – extracting and navigating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Link1 = Hyperlinks[0]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Link = Link1.href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First_paragraph</a:t>
            </a:r>
            <a:r>
              <a:rPr lang="en-US" dirty="0" smtClean="0">
                <a:latin typeface="Courier New"/>
                <a:cs typeface="Courier New"/>
              </a:rPr>
              <a:t> = Sections[0].find(‘p’)</a:t>
            </a: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First_paragraph_text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First_paragraph.string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Sydney_Section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Bold_Sydney.parent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104430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Mini-LAB</a:t>
            </a:r>
          </a:p>
          <a:p>
            <a:pPr marL="313478" marR="27728" indent="-285750">
              <a:lnSpc>
                <a:spcPct val="120000"/>
              </a:lnSpc>
              <a:buFont typeface="Arial"/>
              <a:buChar char="•"/>
              <a:defRPr sz="1800"/>
            </a:pPr>
            <a:r>
              <a:rPr lang="en-AU" dirty="0" smtClean="0"/>
              <a:t>What’s tomorrow’s weather prediction from the Bureau of Meteorology?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69737356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6" name="Shape 386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387" name="pasted-image-enhanc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6699" y="1244412"/>
            <a:ext cx="5789677" cy="276897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83690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90" name="Shape 39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93" name="Shape 3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JSON - WHAT IS IT?</a:t>
            </a:r>
          </a:p>
        </p:txBody>
      </p:sp>
      <p:sp>
        <p:nvSpPr>
          <p:cNvPr id="395" name="Shape 395"/>
          <p:cNvSpPr>
            <a:spLocks noGrp="1"/>
          </p:cNvSpPr>
          <p:nvPr>
            <p:ph type="body" idx="1"/>
          </p:nvPr>
        </p:nvSpPr>
        <p:spPr>
          <a:xfrm>
            <a:off x="468153" y="983296"/>
            <a:ext cx="4447653" cy="41477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FontTx/>
              <a:buNone/>
            </a:pPr>
            <a:r>
              <a:rPr dirty="0"/>
              <a:t>JSON - JavaScript Object Notation</a:t>
            </a:r>
          </a:p>
          <a:p>
            <a:pPr marL="174625" indent="-174625">
              <a:spcBef>
                <a:spcPts val="1200"/>
              </a:spcBef>
            </a:pPr>
            <a:r>
              <a:rPr lang="en-AU" dirty="0" smtClean="0"/>
              <a:t>Can be copied-and-pasted into a JavaScript program</a:t>
            </a:r>
          </a:p>
          <a:p>
            <a:pPr marL="174625" indent="-174625">
              <a:spcBef>
                <a:spcPts val="1200"/>
              </a:spcBef>
            </a:pPr>
            <a:r>
              <a:rPr dirty="0" smtClean="0"/>
              <a:t>What </a:t>
            </a:r>
            <a:r>
              <a:rPr dirty="0"/>
              <a:t>is inside the curly brackets is an object</a:t>
            </a:r>
          </a:p>
          <a:p>
            <a:pPr marL="174625" indent="-174625">
              <a:spcBef>
                <a:spcPts val="1200"/>
              </a:spcBef>
            </a:pPr>
            <a:r>
              <a:rPr dirty="0"/>
              <a:t>In the object we declare variables with ‘attribute’ : ‘value’ </a:t>
            </a:r>
            <a:r>
              <a:rPr dirty="0" smtClean="0"/>
              <a:t>pairs</a:t>
            </a:r>
            <a:endParaRPr lang="en-AU" dirty="0" smtClean="0"/>
          </a:p>
          <a:p>
            <a:pPr marL="320676" lvl="1" indent="-174625">
              <a:spcBef>
                <a:spcPts val="1200"/>
              </a:spcBef>
            </a:pPr>
            <a:r>
              <a:rPr lang="en-AU" dirty="0" smtClean="0"/>
              <a:t>Values can be lists, other objects, null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120" y="1003300"/>
            <a:ext cx="4013200" cy="4254500"/>
          </a:xfrm>
          <a:prstGeom prst="rect">
            <a:avLst/>
          </a:prstGeom>
          <a:ln>
            <a:solidFill>
              <a:schemeClr val="bg2"/>
            </a:solidFill>
          </a:ln>
          <a:effectLst>
            <a:glow rad="101600">
              <a:schemeClr val="bg2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8821099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2 ways to use JSON in 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import requests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R = </a:t>
            </a:r>
            <a:r>
              <a:rPr lang="en-US" dirty="0" err="1" smtClean="0">
                <a:latin typeface="Courier New"/>
                <a:cs typeface="Courier New"/>
              </a:rPr>
              <a:t>requests.get</a:t>
            </a:r>
            <a:r>
              <a:rPr lang="en-US" dirty="0" smtClean="0">
                <a:latin typeface="Courier New"/>
                <a:cs typeface="Courier New"/>
              </a:rPr>
              <a:t>(“</a:t>
            </a:r>
            <a:r>
              <a:rPr lang="en-US" dirty="0" smtClean="0">
                <a:latin typeface="Courier New"/>
                <a:cs typeface="Courier New"/>
                <a:hlinkClick r:id="rId2"/>
              </a:rPr>
              <a:t>http://company.co/data.json</a:t>
            </a:r>
            <a:r>
              <a:rPr lang="en-US" dirty="0" smtClean="0">
                <a:latin typeface="Courier New"/>
                <a:cs typeface="Courier New"/>
              </a:rPr>
              <a:t>”)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Data = </a:t>
            </a:r>
            <a:r>
              <a:rPr lang="en-US" dirty="0" err="1" smtClean="0">
                <a:latin typeface="Courier New"/>
                <a:cs typeface="Courier New"/>
              </a:rPr>
              <a:t>R.json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</a:t>
            </a:r>
            <a:r>
              <a:rPr lang="en-US" dirty="0" smtClean="0">
                <a:latin typeface="Courier New"/>
                <a:cs typeface="Courier New"/>
              </a:rPr>
              <a:t>rint Data[“</a:t>
            </a:r>
            <a:r>
              <a:rPr lang="en-US" dirty="0" err="1" smtClean="0">
                <a:latin typeface="Courier New"/>
                <a:cs typeface="Courier New"/>
              </a:rPr>
              <a:t>firstName</a:t>
            </a:r>
            <a:r>
              <a:rPr lang="en-US" dirty="0" smtClean="0">
                <a:latin typeface="Courier New"/>
                <a:cs typeface="Courier New"/>
              </a:rPr>
              <a:t>”]</a:t>
            </a: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import </a:t>
            </a:r>
            <a:r>
              <a:rPr lang="en-US" dirty="0" err="1" smtClean="0">
                <a:latin typeface="Courier New"/>
                <a:cs typeface="Courier New"/>
              </a:rPr>
              <a:t>json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Decoder = </a:t>
            </a:r>
            <a:r>
              <a:rPr lang="en-US" dirty="0" err="1">
                <a:latin typeface="Courier New"/>
                <a:cs typeface="Courier New"/>
              </a:rPr>
              <a:t>json.JSONDecoder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Json_Text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 open(“</a:t>
            </a:r>
            <a:r>
              <a:rPr lang="en-US" dirty="0" err="1" smtClean="0">
                <a:latin typeface="Courier New"/>
                <a:cs typeface="Courier New"/>
              </a:rPr>
              <a:t>file.json</a:t>
            </a:r>
            <a:r>
              <a:rPr lang="en-US" dirty="0" smtClean="0">
                <a:latin typeface="Courier New"/>
                <a:cs typeface="Courier New"/>
              </a:rPr>
              <a:t>”).read()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Data = </a:t>
            </a:r>
            <a:r>
              <a:rPr lang="en-US" dirty="0" err="1" smtClean="0">
                <a:latin typeface="Courier New"/>
                <a:cs typeface="Courier New"/>
              </a:rPr>
              <a:t>Decoder.decode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Json_Text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910073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2" name="Shape 4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JSON - HOW DOES IT RELATE TO DATA SCIENCE?</a:t>
            </a:r>
          </a:p>
        </p:txBody>
      </p:sp>
      <p:sp>
        <p:nvSpPr>
          <p:cNvPr id="404" name="Shape 4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dirty="0"/>
              <a:t>Webservices provide application programming interfaces (APIs) are now usually transferring data via </a:t>
            </a:r>
            <a:r>
              <a:rPr dirty="0" smtClean="0"/>
              <a:t>JSON</a:t>
            </a:r>
            <a:endParaRPr lang="en-AU" dirty="0" smtClean="0"/>
          </a:p>
          <a:p>
            <a:pPr lvl="1">
              <a:spcBef>
                <a:spcPts val="1200"/>
              </a:spcBef>
            </a:pPr>
            <a:r>
              <a:rPr lang="en-AU" dirty="0" smtClean="0"/>
              <a:t>Particularly REST APIs</a:t>
            </a:r>
            <a:endParaRPr dirty="0"/>
          </a:p>
          <a:p>
            <a:pPr>
              <a:spcBef>
                <a:spcPts val="1200"/>
              </a:spcBef>
            </a:pPr>
            <a:r>
              <a:rPr dirty="0"/>
              <a:t>Underlying document databases like MongoDB</a:t>
            </a:r>
          </a:p>
          <a:p>
            <a:pPr>
              <a:spcBef>
                <a:spcPts val="1200"/>
              </a:spcBef>
            </a:pPr>
            <a:r>
              <a:rPr dirty="0"/>
              <a:t>Increasingly common data </a:t>
            </a:r>
            <a:r>
              <a:rPr dirty="0" smtClean="0"/>
              <a:t>format</a:t>
            </a:r>
            <a:endParaRPr lang="en-AU" dirty="0" smtClean="0"/>
          </a:p>
          <a:p>
            <a:pPr>
              <a:spcBef>
                <a:spcPts val="1200"/>
              </a:spcBef>
            </a:pPr>
            <a:r>
              <a:rPr lang="en-AU" dirty="0" smtClean="0"/>
              <a:t>Evil </a:t>
            </a:r>
            <a:r>
              <a:rPr lang="en-AU" dirty="0" err="1" smtClean="0"/>
              <a:t>hackery</a:t>
            </a:r>
            <a:r>
              <a:rPr lang="en-AU" dirty="0" smtClean="0"/>
              <a:t>: </a:t>
            </a:r>
            <a:r>
              <a:rPr lang="en-AU" b="0" dirty="0" smtClean="0"/>
              <a:t>dynamic websites use JavaScript and interact with a server. </a:t>
            </a:r>
            <a:r>
              <a:rPr lang="en-AU" b="0" dirty="0"/>
              <a:t>D</a:t>
            </a:r>
            <a:r>
              <a:rPr lang="en-AU" b="0" dirty="0" smtClean="0"/>
              <a:t>ata is often sent back and forth in JSON format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19218819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REST API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560" y="1390880"/>
            <a:ext cx="7089515" cy="362427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705170" y="1996541"/>
            <a:ext cx="568390" cy="348794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/>
          <p:cNvSpPr txBox="1"/>
          <p:nvPr/>
        </p:nvSpPr>
        <p:spPr>
          <a:xfrm>
            <a:off x="70643" y="1635841"/>
            <a:ext cx="199692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Use .get(), not .post()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C82506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420582" y="1635841"/>
            <a:ext cx="266273" cy="607077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/>
          <p:cNvSpPr txBox="1"/>
          <p:nvPr/>
        </p:nvSpPr>
        <p:spPr>
          <a:xfrm>
            <a:off x="3079191" y="1201084"/>
            <a:ext cx="478609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Append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api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/v2/move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on to the base URL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C82506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997738" y="2242918"/>
            <a:ext cx="654222" cy="102417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/>
          <p:cNvSpPr txBox="1"/>
          <p:nvPr/>
        </p:nvSpPr>
        <p:spPr>
          <a:xfrm>
            <a:off x="5651960" y="1932838"/>
            <a:ext cx="339107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Substitute {this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bit} with the thing you want to look up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C82506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157263" y="3646023"/>
            <a:ext cx="1116297" cy="7853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/>
          <p:cNvSpPr txBox="1"/>
          <p:nvPr/>
        </p:nvSpPr>
        <p:spPr>
          <a:xfrm>
            <a:off x="54616" y="3249134"/>
            <a:ext cx="157374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JSON returned to you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C82506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2273560" y="2548460"/>
            <a:ext cx="399410" cy="0"/>
          </a:xfrm>
          <a:prstGeom prst="lin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Connector 27"/>
          <p:cNvCxnSpPr/>
          <p:nvPr/>
        </p:nvCxnSpPr>
        <p:spPr>
          <a:xfrm>
            <a:off x="2825370" y="2548460"/>
            <a:ext cx="953656" cy="0"/>
          </a:xfrm>
          <a:prstGeom prst="lin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/>
          <p:nvPr/>
        </p:nvCxnSpPr>
        <p:spPr>
          <a:xfrm>
            <a:off x="4044082" y="2548460"/>
            <a:ext cx="841001" cy="0"/>
          </a:xfrm>
          <a:prstGeom prst="lin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875606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Mini-LAB</a:t>
            </a:r>
          </a:p>
          <a:p>
            <a:pPr marL="313478" marR="27728" indent="-285750">
              <a:lnSpc>
                <a:spcPct val="120000"/>
              </a:lnSpc>
              <a:buFont typeface="Arial"/>
              <a:buChar char="•"/>
              <a:defRPr sz="1800"/>
            </a:pPr>
            <a:r>
              <a:rPr lang="en-AU" dirty="0" smtClean="0"/>
              <a:t>How heavy is </a:t>
            </a:r>
            <a:r>
              <a:rPr lang="en-AU" dirty="0" err="1" smtClean="0"/>
              <a:t>groudon</a:t>
            </a:r>
            <a:r>
              <a:rPr lang="en-AU" dirty="0" smtClean="0"/>
              <a:t>? (According to </a:t>
            </a:r>
            <a:r>
              <a:rPr lang="en-AU" dirty="0" err="1" smtClean="0"/>
              <a:t>pokeapi.co</a:t>
            </a:r>
            <a:r>
              <a:rPr lang="en-AU" dirty="0" smtClean="0"/>
              <a:t>)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235397965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377" y="1698163"/>
            <a:ext cx="6832937" cy="3202939"/>
          </a:xfrm>
          <a:prstGeom prst="rect">
            <a:avLst/>
          </a:prstGeom>
        </p:spPr>
      </p:pic>
      <p:sp>
        <p:nvSpPr>
          <p:cNvPr id="197" name="Shape 19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Stocks, Trading, Exchange Rates</a:t>
            </a:r>
            <a:endParaRPr dirty="0"/>
          </a:p>
        </p:txBody>
      </p:sp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</a:pPr>
            <a:r>
              <a:rPr lang="en-AU" dirty="0" smtClean="0"/>
              <a:t>Yahoo Finance</a:t>
            </a:r>
          </a:p>
          <a:p>
            <a:pPr marL="352777" indent="-352777">
              <a:buClrTx/>
              <a:buSzPct val="100000"/>
            </a:pPr>
            <a:r>
              <a:rPr lang="en-AU" dirty="0" smtClean="0"/>
              <a:t>Google Finance</a:t>
            </a:r>
          </a:p>
          <a:p>
            <a:pPr marL="352777" indent="-352777">
              <a:buClrTx/>
              <a:buSzPct val="100000"/>
            </a:pPr>
            <a:r>
              <a:rPr lang="en-AU" dirty="0" err="1" smtClean="0"/>
              <a:t>Nasdaq</a:t>
            </a:r>
            <a:endParaRPr lang="en-AU" dirty="0" smtClean="0"/>
          </a:p>
          <a:p>
            <a:pPr marL="352777" indent="-352777">
              <a:buClrTx/>
              <a:buSzPct val="100000"/>
            </a:pPr>
            <a:r>
              <a:rPr lang="en-AU" dirty="0" err="1" smtClean="0"/>
              <a:t>Oanda</a:t>
            </a:r>
            <a:r>
              <a:rPr lang="en-AU" smtClean="0"/>
              <a:t> currency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72162" y="3594443"/>
            <a:ext cx="3002431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+mj-ea"/>
                <a:cs typeface="Garamond"/>
                <a:sym typeface="Helvetica"/>
              </a:rPr>
              <a:t>Fetch Apple’s stock price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+mj-ea"/>
              <a:cs typeface="Garamond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3977055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PDFs, JPEGs and everything else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189769928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Dealing with PDFs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you select text in it by hand?</a:t>
            </a:r>
          </a:p>
          <a:p>
            <a:pPr lvl="1"/>
            <a:r>
              <a:rPr lang="en-US" dirty="0" smtClean="0"/>
              <a:t>Try </a:t>
            </a:r>
            <a:r>
              <a:rPr lang="en-US" dirty="0" err="1" smtClean="0"/>
              <a:t>pdftotext</a:t>
            </a:r>
            <a:endParaRPr lang="en-US" dirty="0" smtClean="0"/>
          </a:p>
          <a:p>
            <a:pPr lvl="1"/>
            <a:r>
              <a:rPr lang="en-US" dirty="0" smtClean="0"/>
              <a:t>Try </a:t>
            </a:r>
            <a:r>
              <a:rPr lang="en-US" dirty="0" err="1" smtClean="0"/>
              <a:t>pdftotext</a:t>
            </a:r>
            <a:r>
              <a:rPr lang="en-US" dirty="0" smtClean="0"/>
              <a:t> –layout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2898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Dealing with JPEGs and image PDFs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</a:t>
            </a:r>
            <a:r>
              <a:rPr lang="en-US" dirty="0" err="1" smtClean="0"/>
              <a:t>tesseract</a:t>
            </a:r>
            <a:r>
              <a:rPr lang="en-US" dirty="0" smtClean="0"/>
              <a:t> OCR</a:t>
            </a:r>
          </a:p>
          <a:p>
            <a:pPr lvl="1"/>
            <a:r>
              <a:rPr lang="en-US" dirty="0" smtClean="0"/>
              <a:t>Doesn’t cope well with rotated text</a:t>
            </a:r>
          </a:p>
          <a:p>
            <a:pPr lvl="1"/>
            <a:r>
              <a:rPr lang="en-US" dirty="0" err="1" smtClean="0"/>
              <a:t>ImageMagick</a:t>
            </a:r>
            <a:r>
              <a:rPr lang="en-US" dirty="0" smtClean="0"/>
              <a:t> / </a:t>
            </a:r>
            <a:r>
              <a:rPr lang="en-US" dirty="0" err="1" smtClean="0"/>
              <a:t>GraphicsMagick</a:t>
            </a:r>
            <a:r>
              <a:rPr lang="en-US" dirty="0" smtClean="0"/>
              <a:t> can rotate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608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98" name="Shape 99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99" name="Shape 99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00" name="Shape 100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01" name="Shape 1001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1002" name="Shape 10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Everything else</a:t>
            </a:r>
            <a:endParaRPr dirty="0"/>
          </a:p>
        </p:txBody>
      </p:sp>
      <p:sp>
        <p:nvSpPr>
          <p:cNvPr id="1003" name="Shape 10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dirty="0" smtClean="0"/>
              <a:t>Scrapy</a:t>
            </a:r>
            <a:r>
              <a:rPr dirty="0"/>
              <a:t>: Create web scraping </a:t>
            </a:r>
            <a:r>
              <a:rPr dirty="0" smtClean="0"/>
              <a:t>routines</a:t>
            </a:r>
            <a:endParaRPr lang="en-AU" dirty="0" smtClean="0"/>
          </a:p>
          <a:p>
            <a:pPr>
              <a:spcBef>
                <a:spcPts val="1200"/>
              </a:spcBef>
            </a:pPr>
            <a:r>
              <a:rPr lang="en-AU" dirty="0" smtClean="0"/>
              <a:t>You </a:t>
            </a:r>
            <a:r>
              <a:rPr lang="en-AU" dirty="0" smtClean="0"/>
              <a:t>can rent a server from Amazon and run your code there.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463689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Australian Stock Prices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800" b="0" dirty="0" err="1">
                <a:latin typeface="Courier New"/>
                <a:cs typeface="Courier New"/>
              </a:rPr>
              <a:t>pandas_datareader.data.DataReader</a:t>
            </a:r>
            <a:r>
              <a:rPr lang="en-US" sz="1800" b="0" dirty="0">
                <a:latin typeface="Courier New"/>
                <a:cs typeface="Courier New"/>
              </a:rPr>
              <a:t>('</a:t>
            </a:r>
            <a:r>
              <a:rPr lang="en-US" sz="1800" dirty="0">
                <a:latin typeface="Courier New"/>
                <a:cs typeface="Courier New"/>
              </a:rPr>
              <a:t>BHP.AX</a:t>
            </a:r>
            <a:r>
              <a:rPr lang="en-US" sz="1800" b="0" dirty="0">
                <a:latin typeface="Courier New"/>
                <a:cs typeface="Courier New"/>
              </a:rPr>
              <a:t>'</a:t>
            </a:r>
            <a:r>
              <a:rPr lang="en-US" sz="1800" b="0" dirty="0" smtClean="0">
                <a:latin typeface="Courier New"/>
                <a:cs typeface="Courier New"/>
              </a:rPr>
              <a:t>,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	</a:t>
            </a:r>
            <a:r>
              <a:rPr lang="en-US" sz="1800" b="0" dirty="0" smtClean="0">
                <a:latin typeface="Courier New"/>
                <a:cs typeface="Courier New"/>
              </a:rPr>
              <a:t>						 </a:t>
            </a:r>
            <a:r>
              <a:rPr lang="en-US" sz="1800" b="0" dirty="0">
                <a:latin typeface="Courier New"/>
                <a:cs typeface="Courier New"/>
              </a:rPr>
              <a:t>'yahoo', </a:t>
            </a:r>
            <a:r>
              <a:rPr lang="en-US" sz="1800" b="0" dirty="0" err="1">
                <a:latin typeface="Courier New"/>
                <a:cs typeface="Courier New"/>
              </a:rPr>
              <a:t>back_then</a:t>
            </a:r>
            <a:r>
              <a:rPr lang="en-US" sz="1800" b="0" dirty="0">
                <a:latin typeface="Courier New"/>
                <a:cs typeface="Courier New"/>
              </a:rPr>
              <a:t>, recently</a:t>
            </a:r>
            <a:r>
              <a:rPr lang="en-US" sz="18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endParaRPr lang="en-US" sz="18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800" b="0" dirty="0">
              <a:latin typeface="Courier New"/>
              <a:cs typeface="Courier New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911180"/>
              </p:ext>
            </p:extLst>
          </p:nvPr>
        </p:nvGraphicFramePr>
        <p:xfrm>
          <a:off x="1044970" y="2308675"/>
          <a:ext cx="6242050" cy="1325880"/>
        </p:xfrm>
        <a:graphic>
          <a:graphicData uri="http://schemas.openxmlformats.org/drawingml/2006/table">
            <a:tbl>
              <a:tblPr bandRow="1">
                <a:tableStyleId>{D51ADE6A-740E-44AE-83CC-AE7238B6C88D}</a:tableStyleId>
              </a:tblPr>
              <a:tblGrid>
                <a:gridCol w="3121025"/>
                <a:gridCol w="31210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Commonwealth Bank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CBA.AX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Westpac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WBC.AX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Atlassian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82090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Exchange rates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41" y="983297"/>
            <a:ext cx="7823200" cy="3975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2674" y="1821731"/>
            <a:ext cx="2154436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+mj-ea"/>
                <a:cs typeface="Garamond"/>
                <a:sym typeface="Helvetica"/>
              </a:rPr>
              <a:t>The currency you have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+mj-ea"/>
              <a:cs typeface="Garamond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36260" y="2353722"/>
            <a:ext cx="216058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+mj-ea"/>
                <a:cs typeface="Garamond"/>
                <a:sym typeface="Helvetica"/>
              </a:rPr>
              <a:t>The currency you want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+mj-ea"/>
              <a:cs typeface="Garamond"/>
              <a:sym typeface="Helvetic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086620" y="2062252"/>
            <a:ext cx="1426054" cy="0"/>
          </a:xfrm>
          <a:prstGeom prst="straightConnector1">
            <a:avLst/>
          </a:prstGeom>
          <a:noFill/>
          <a:ln w="3175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4086620" y="2214652"/>
            <a:ext cx="1449640" cy="328866"/>
          </a:xfrm>
          <a:prstGeom prst="straightConnector1">
            <a:avLst/>
          </a:prstGeom>
          <a:noFill/>
          <a:ln w="3175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014743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4"/>
            <a:ext cx="1707771" cy="4752605"/>
          </a:xfrm>
        </p:spPr>
        <p:txBody>
          <a:bodyPr/>
          <a:lstStyle/>
          <a:p>
            <a:r>
              <a:rPr lang="en-US" dirty="0" smtClean="0"/>
              <a:t>FRED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St. Louis Federal Reserve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924" y="0"/>
            <a:ext cx="718715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616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6" y="0"/>
            <a:ext cx="7379735" cy="525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34013" y="2211354"/>
            <a:ext cx="312906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+mj-ea"/>
                <a:cs typeface="Garamond"/>
                <a:sym typeface="Helvetica"/>
              </a:rPr>
              <a:t>Australian unemployment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solidFill>
                  <a:srgbClr val="FF0000"/>
                </a:solidFill>
                <a:latin typeface="Garamond"/>
                <a:cs typeface="Garamond"/>
              </a:rPr>
              <a:t>Look up on the web, get the code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+mj-ea"/>
              <a:cs typeface="Garamond"/>
              <a:sym typeface="Helvetic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758992" y="1999378"/>
            <a:ext cx="1345440" cy="276644"/>
          </a:xfrm>
          <a:prstGeom prst="straightConnector1">
            <a:avLst/>
          </a:prstGeom>
          <a:noFill/>
          <a:ln w="3175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228537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710"/>
            <a:ext cx="7073443" cy="45780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development, etc. World Bank and OECD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841103" y="803927"/>
            <a:ext cx="2632126" cy="1435068"/>
          </a:xfrm>
        </p:spPr>
        <p:txBody>
          <a:bodyPr/>
          <a:lstStyle/>
          <a:p>
            <a:pPr marL="40639" indent="0">
              <a:buNone/>
            </a:pPr>
            <a:r>
              <a:rPr lang="en-US" b="0" dirty="0" smtClean="0">
                <a:solidFill>
                  <a:srgbClr val="FF0000"/>
                </a:solidFill>
              </a:rPr>
              <a:t>rural population as a % of total population </a:t>
            </a:r>
          </a:p>
          <a:p>
            <a:pPr marL="40639" indent="0">
              <a:buNone/>
            </a:pPr>
            <a:r>
              <a:rPr lang="en-US" b="0" dirty="0" smtClean="0">
                <a:solidFill>
                  <a:srgbClr val="FF0000"/>
                </a:solidFill>
              </a:rPr>
              <a:t>(walk through </a:t>
            </a:r>
            <a:r>
              <a:rPr lang="en-US" b="0" dirty="0" err="1" smtClean="0">
                <a:solidFill>
                  <a:srgbClr val="FF0000"/>
                </a:solidFill>
              </a:rPr>
              <a:t>data.worldbank.org</a:t>
            </a:r>
            <a:r>
              <a:rPr lang="en-US" b="0" dirty="0" smtClean="0">
                <a:solidFill>
                  <a:srgbClr val="FF0000"/>
                </a:solidFill>
              </a:rPr>
              <a:t>)</a:t>
            </a:r>
          </a:p>
          <a:p>
            <a:pPr marL="40639" indent="0">
              <a:buNone/>
            </a:pPr>
            <a:endParaRPr lang="en-US" b="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633248" y="1081425"/>
            <a:ext cx="1207855" cy="125747"/>
          </a:xfrm>
          <a:prstGeom prst="straightConnector1">
            <a:avLst/>
          </a:prstGeom>
          <a:noFill/>
          <a:ln w="3175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652460" y="1359572"/>
            <a:ext cx="2341044" cy="1067347"/>
          </a:xfrm>
          <a:prstGeom prst="straightConnector1">
            <a:avLst/>
          </a:prstGeom>
          <a:noFill/>
          <a:ln w="3175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 Placeholder 4"/>
          <p:cNvSpPr txBox="1">
            <a:spLocks/>
          </p:cNvSpPr>
          <p:nvPr/>
        </p:nvSpPr>
        <p:spPr>
          <a:xfrm>
            <a:off x="6639915" y="2426919"/>
            <a:ext cx="2632126" cy="1435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40639" indent="0">
              <a:buFont typeface="Lucida Grande"/>
              <a:buNone/>
            </a:pPr>
            <a:r>
              <a:rPr lang="en-US" b="0" dirty="0" smtClean="0">
                <a:solidFill>
                  <a:srgbClr val="FF0000"/>
                </a:solidFill>
              </a:rPr>
              <a:t>2 or 3 letter country code for Andorra (look up on </a:t>
            </a:r>
            <a:r>
              <a:rPr lang="en-US" b="0" dirty="0" err="1" smtClean="0">
                <a:solidFill>
                  <a:srgbClr val="FF0000"/>
                </a:solidFill>
              </a:rPr>
              <a:t>wikipedia</a:t>
            </a:r>
            <a:r>
              <a:rPr lang="en-US" b="0" dirty="0" smtClean="0">
                <a:solidFill>
                  <a:srgbClr val="FF0000"/>
                </a:solidFill>
              </a:rPr>
              <a:t>) </a:t>
            </a:r>
            <a:endParaRPr lang="en-US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83769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3119</TotalTime>
  <Words>1196</Words>
  <Application>Microsoft Macintosh PowerPoint</Application>
  <PresentationFormat>Custom</PresentationFormat>
  <Paragraphs>221</Paragraphs>
  <Slides>43</Slides>
  <Notes>0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White</vt:lpstr>
      <vt:lpstr>DATA SCIENCE 10 WEEK PART TIME COURSE  Week 4 – Acquiring Data Sets</vt:lpstr>
      <vt:lpstr>AGENDA</vt:lpstr>
      <vt:lpstr>Datasets everyone knows about (and how to get them)</vt:lpstr>
      <vt:lpstr>Stocks, Trading, Exchange Rates</vt:lpstr>
      <vt:lpstr>Australian Stock Prices</vt:lpstr>
      <vt:lpstr>Exchange rates</vt:lpstr>
      <vt:lpstr>FRED  St. Louis Federal Reserve Data</vt:lpstr>
      <vt:lpstr>PowerPoint Presentation</vt:lpstr>
      <vt:lpstr>Social development, etc. World Bank and OECD data</vt:lpstr>
      <vt:lpstr>Australian Government</vt:lpstr>
      <vt:lpstr>LAB: Plot one of the following:  - Westpac’s share price over the last year - GDP of some obscure European country - Illiteracy rates in an African nation - The EURO to Vatu exchange rate - Air pollution in India or China   </vt:lpstr>
      <vt:lpstr>SCRAPING WEB TEXT</vt:lpstr>
      <vt:lpstr>WHAT IS WEB SCRAPING</vt:lpstr>
      <vt:lpstr>Things you might want to do</vt:lpstr>
      <vt:lpstr>If you want every page on a web site: wget</vt:lpstr>
      <vt:lpstr>Python requests library – pip install requests</vt:lpstr>
      <vt:lpstr>Hint</vt:lpstr>
      <vt:lpstr>Mini-LAB import requests  Use requests.get() to fetch a web page, such as https://generalassemb.ly/</vt:lpstr>
      <vt:lpstr>Dealing with forms</vt:lpstr>
      <vt:lpstr>Inspect the form (and/or network traffic)</vt:lpstr>
      <vt:lpstr>Make a request with those parameters</vt:lpstr>
      <vt:lpstr>Mini-LAB Try to fetch data from the internet archive’s search form: http://archive.org/web</vt:lpstr>
      <vt:lpstr>PowerPoint Presentation</vt:lpstr>
      <vt:lpstr>Basic Authentication</vt:lpstr>
      <vt:lpstr>Form plus cookie</vt:lpstr>
      <vt:lpstr>Everything else…</vt:lpstr>
      <vt:lpstr>BeautifulSoup</vt:lpstr>
      <vt:lpstr>STEPS FOR SCRAPING</vt:lpstr>
      <vt:lpstr>PowerPoint Presentation</vt:lpstr>
      <vt:lpstr>PowerPoint Presentation</vt:lpstr>
      <vt:lpstr>Using beautiful soup – parsing HTML documents</vt:lpstr>
      <vt:lpstr>Using beautiful soup – extracting and navigating</vt:lpstr>
      <vt:lpstr>Mini-LAB What’s tomorrow’s weather prediction from the Bureau of Meteorology?</vt:lpstr>
      <vt:lpstr>PowerPoint Presentation</vt:lpstr>
      <vt:lpstr>JSON - WHAT IS IT?</vt:lpstr>
      <vt:lpstr>2 ways to use JSON in Python</vt:lpstr>
      <vt:lpstr>JSON - HOW DOES IT RELATE TO DATA SCIENCE?</vt:lpstr>
      <vt:lpstr>Reading REST API documentation</vt:lpstr>
      <vt:lpstr>Mini-LAB How heavy is groudon? (According to pokeapi.co)</vt:lpstr>
      <vt:lpstr>PDFs, JPEGs and everything else</vt:lpstr>
      <vt:lpstr>Dealing with PDFs</vt:lpstr>
      <vt:lpstr>Dealing with JPEGs and image PDFs</vt:lpstr>
      <vt:lpstr>Everything else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11 WEEK PART TIME COURSE  Week 7 - Bonus Round Saturday 7th May 2016</dc:title>
  <cp:lastModifiedBy>Greg Baker</cp:lastModifiedBy>
  <cp:revision>38</cp:revision>
  <dcterms:modified xsi:type="dcterms:W3CDTF">2017-03-02T05:14:24Z</dcterms:modified>
</cp:coreProperties>
</file>